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0" r:id="rId3"/>
    <p:sldId id="263" r:id="rId4"/>
    <p:sldId id="268" r:id="rId5"/>
    <p:sldId id="276" r:id="rId6"/>
    <p:sldId id="275" r:id="rId7"/>
    <p:sldId id="267" r:id="rId8"/>
    <p:sldId id="266" r:id="rId9"/>
    <p:sldId id="265" r:id="rId10"/>
    <p:sldId id="264" r:id="rId11"/>
    <p:sldId id="270" r:id="rId12"/>
    <p:sldId id="269" r:id="rId13"/>
    <p:sldId id="271" r:id="rId14"/>
    <p:sldId id="272" r:id="rId15"/>
    <p:sldId id="274" r:id="rId16"/>
    <p:sldId id="262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157324E0-A766-47A6-B590-48E957045B94}">
          <p14:sldIdLst>
            <p14:sldId id="257"/>
            <p14:sldId id="260"/>
            <p14:sldId id="263"/>
            <p14:sldId id="268"/>
            <p14:sldId id="276"/>
            <p14:sldId id="275"/>
            <p14:sldId id="267"/>
            <p14:sldId id="266"/>
            <p14:sldId id="265"/>
            <p14:sldId id="264"/>
            <p14:sldId id="270"/>
            <p14:sldId id="269"/>
            <p14:sldId id="271"/>
            <p14:sldId id="272"/>
            <p14:sldId id="274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assen, Leon" initials="CL" lastIdx="1" clrIdx="0">
    <p:extLst>
      <p:ext uri="{19B8F6BF-5375-455C-9EA6-DF929625EA0E}">
        <p15:presenceInfo xmlns:p15="http://schemas.microsoft.com/office/powerpoint/2012/main" userId="S::l.claassen@gelderland.nl::132a0f6f-8367-4732-b85f-a4ae1a7cf6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napToObjects="1" showGuides="1">
      <p:cViewPr varScale="1">
        <p:scale>
          <a:sx n="113" d="100"/>
          <a:sy n="113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3T21:45:20.03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634BE957-C3D3-FB41-9653-792B5671EEB6}" type="datetime1">
              <a:rPr lang="nl-NL"/>
              <a:pPr>
                <a:defRPr/>
              </a:pPr>
              <a:t>10-11-2021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VOETREGEL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8152A38E-9CD2-9C45-B742-0EF2AF8214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26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86B88D87-B25F-A04C-9BFE-F132D5698F46}" type="datetime1">
              <a:rPr lang="nl-NL"/>
              <a:pPr>
                <a:defRPr/>
              </a:pPr>
              <a:t>10-11-2021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VOETREGEL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96C90E17-C8BC-304D-B481-365F1DB42C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135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met foto logo zwar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11"/>
          <p:cNvSpPr/>
          <p:nvPr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0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met foto logo wi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54215" y="5649913"/>
            <a:ext cx="1668244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/>
          <p:nvPr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/>
          <p:nvPr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112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11"/>
          <p:cNvSpPr>
            <a:spLocks noGrp="1"/>
          </p:cNvSpPr>
          <p:nvPr>
            <p:ph sz="quarter" idx="13"/>
          </p:nvPr>
        </p:nvSpPr>
        <p:spPr>
          <a:xfrm>
            <a:off x="573089" y="2412992"/>
            <a:ext cx="8008937" cy="3713171"/>
          </a:xfrm>
          <a:prstGeom prst="rect">
            <a:avLst/>
          </a:prstGeom>
        </p:spPr>
        <p:txBody>
          <a:bodyPr vert="horz" lIns="0" rIns="0"/>
          <a:lstStyle>
            <a:lvl1pPr marL="252000" indent="-252000">
              <a:lnSpc>
                <a:spcPts val="2400"/>
              </a:lnSpc>
              <a:buClrTx/>
              <a:buFont typeface="Arial"/>
              <a:buChar char="•"/>
              <a:defRPr sz="2400"/>
            </a:lvl1pPr>
            <a:lvl2pPr marL="504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2pPr>
            <a:lvl3pPr marL="756000" indent="-252000">
              <a:lnSpc>
                <a:spcPts val="2400"/>
              </a:lnSpc>
              <a:buClrTx/>
              <a:buFont typeface="Wingdings" charset="2"/>
              <a:buChar char="§"/>
              <a:defRPr sz="2400"/>
            </a:lvl3pPr>
            <a:lvl4pPr marL="1008000" indent="-252000">
              <a:lnSpc>
                <a:spcPts val="2400"/>
              </a:lnSpc>
              <a:buClrTx/>
              <a:buFont typeface="Arial"/>
              <a:buChar char="•"/>
              <a:defRPr sz="2400"/>
            </a:lvl4pPr>
            <a:lvl5pPr marL="1260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1718714"/>
            <a:ext cx="8008937" cy="524933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573088" y="6356350"/>
            <a:ext cx="3541712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Duurzame gronduitgifte | 14/10/21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C15E2364-82A4-DE48-9B47-8D308C858E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6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11"/>
          <p:cNvSpPr>
            <a:spLocks noGrp="1"/>
          </p:cNvSpPr>
          <p:nvPr>
            <p:ph sz="quarter" idx="14"/>
          </p:nvPr>
        </p:nvSpPr>
        <p:spPr>
          <a:xfrm>
            <a:off x="573088" y="1930400"/>
            <a:ext cx="8008937" cy="4195763"/>
          </a:xfrm>
          <a:prstGeom prst="rect">
            <a:avLst/>
          </a:prstGeom>
        </p:spPr>
        <p:txBody>
          <a:bodyPr vert="horz" lIns="0" rIns="0"/>
          <a:lstStyle>
            <a:lvl1pPr marL="252000" indent="-252000">
              <a:lnSpc>
                <a:spcPts val="2400"/>
              </a:lnSpc>
              <a:buClrTx/>
              <a:buFont typeface="Arial"/>
              <a:buChar char="•"/>
              <a:defRPr sz="2400"/>
            </a:lvl1pPr>
            <a:lvl2pPr marL="504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2pPr>
            <a:lvl3pPr marL="756000" indent="-252000">
              <a:lnSpc>
                <a:spcPts val="2400"/>
              </a:lnSpc>
              <a:buClrTx/>
              <a:buFont typeface="Wingdings" charset="2"/>
              <a:buChar char="§"/>
              <a:defRPr sz="2400"/>
            </a:lvl3pPr>
            <a:lvl4pPr marL="1008000" indent="-252000">
              <a:lnSpc>
                <a:spcPts val="2400"/>
              </a:lnSpc>
              <a:buClrTx/>
              <a:buFont typeface="Arial"/>
              <a:buChar char="•"/>
              <a:defRPr sz="2400"/>
            </a:lvl4pPr>
            <a:lvl5pPr marL="1260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5C607779-D8D7-3B4A-9FD2-C764F6A321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573088" y="6356350"/>
            <a:ext cx="3541712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Duurzame gronduitgifte | 14/10/21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5"/>
          </p:nvPr>
        </p:nvSpPr>
        <p:spPr>
          <a:xfrm>
            <a:off x="573088" y="2412992"/>
            <a:ext cx="8008937" cy="3713171"/>
          </a:xfrm>
          <a:prstGeom prst="rect">
            <a:avLst/>
          </a:prstGeom>
        </p:spPr>
        <p:txBody>
          <a:bodyPr vert="horz" lIns="0" rIns="0"/>
          <a:lstStyle>
            <a:lvl1pPr marL="0" indent="0">
              <a:lnSpc>
                <a:spcPts val="2400"/>
              </a:lnSpc>
              <a:buNone/>
              <a:defRPr sz="2400" baseline="0"/>
            </a:lvl1pPr>
          </a:lstStyle>
          <a:p>
            <a:pPr lv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1718714"/>
            <a:ext cx="8008937" cy="524933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837BF88C-912F-4E48-B1D9-F670EAAACF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7"/>
          </p:nvPr>
        </p:nvSpPr>
        <p:spPr>
          <a:xfrm>
            <a:off x="573088" y="6356350"/>
            <a:ext cx="3541712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Duurzame gronduitgifte | 14/10/21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6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logo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3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/>
          <p:nvPr userDrawn="1"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9851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B8A91"/>
                </a:solidFill>
                <a:latin typeface="Georgia" charset="0"/>
              </a:defRPr>
            </a:lvl1pPr>
          </a:lstStyle>
          <a:p>
            <a:pPr>
              <a:defRPr/>
            </a:pPr>
            <a:r>
              <a:rPr lang="nl-NL"/>
              <a:t>Provincie Gelderland | Duurzame gronduitgifte | 14/10/21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B8A91"/>
                </a:solidFill>
                <a:latin typeface="Georgia" charset="0"/>
              </a:defRPr>
            </a:lvl1pPr>
          </a:lstStyle>
          <a:p>
            <a:pPr>
              <a:defRPr/>
            </a:pPr>
            <a:fld id="{E6A14F4F-0B95-E342-B80E-0A52A7743C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0" y="573088"/>
            <a:ext cx="107950" cy="2282825"/>
            <a:chOff x="0" y="573812"/>
            <a:chExt cx="107590" cy="2282884"/>
          </a:xfrm>
        </p:grpSpPr>
        <p:sp>
          <p:nvSpPr>
            <p:cNvPr id="8" name="Rectangle 4"/>
            <p:cNvSpPr/>
            <p:nvPr/>
          </p:nvSpPr>
          <p:spPr>
            <a:xfrm flipH="1">
              <a:off x="0" y="573812"/>
              <a:ext cx="107590" cy="5731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9" name="Rectangle 5"/>
            <p:cNvSpPr/>
            <p:nvPr/>
          </p:nvSpPr>
          <p:spPr>
            <a:xfrm flipH="1">
              <a:off x="0" y="1146914"/>
              <a:ext cx="107590" cy="5746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10" name="Rectangle 6"/>
            <p:cNvSpPr/>
            <p:nvPr/>
          </p:nvSpPr>
          <p:spPr>
            <a:xfrm flipH="1">
              <a:off x="0" y="1721604"/>
              <a:ext cx="107590" cy="5731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11" name="Rectangle 7"/>
            <p:cNvSpPr/>
            <p:nvPr/>
          </p:nvSpPr>
          <p:spPr>
            <a:xfrm flipH="1">
              <a:off x="0" y="2283593"/>
              <a:ext cx="107590" cy="5731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4" r:id="rId2"/>
    <p:sldLayoutId id="2147483722" r:id="rId3"/>
    <p:sldLayoutId id="2147483719" r:id="rId4"/>
    <p:sldLayoutId id="2147483720" r:id="rId5"/>
    <p:sldLayoutId id="2147483721" r:id="rId6"/>
    <p:sldLayoutId id="2147483723" r:id="rId7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L.ClaassenR.van.Uffelen@Gelderland.n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Gelders Ondergrond Overleg</a:t>
            </a:r>
          </a:p>
          <a:p>
            <a:r>
              <a:rPr lang="nl-NL" dirty="0">
                <a:solidFill>
                  <a:schemeClr val="bg1"/>
                </a:solidFill>
              </a:rPr>
              <a:t>4 november 2021</a:t>
            </a:r>
          </a:p>
          <a:p>
            <a:r>
              <a:rPr lang="nl-NL" dirty="0">
                <a:solidFill>
                  <a:schemeClr val="bg1"/>
                </a:solidFill>
              </a:rPr>
              <a:t>Leon Claassen/Ruud van Uffelen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Duurzaam verpachten van gronden</a:t>
            </a:r>
          </a:p>
        </p:txBody>
      </p:sp>
    </p:spTree>
    <p:extLst>
      <p:ext uri="{BB962C8B-B14F-4D97-AF65-F5344CB8AC3E}">
        <p14:creationId xmlns:p14="http://schemas.microsoft.com/office/powerpoint/2010/main" val="272790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1FD528BB-C0B6-4043-A3A0-3498578F4BA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024696" y="1636180"/>
            <a:ext cx="7094608" cy="4031858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9 parameters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>
          <a:xfrm>
            <a:off x="573088" y="6356350"/>
            <a:ext cx="4316412" cy="365125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1B143C"/>
                </a:solidFill>
                <a:effectLst/>
                <a:uLnTx/>
                <a:uFillTx/>
                <a:latin typeface="Georgia" charset="0"/>
                <a:ea typeface="MS PGothic" charset="0"/>
              </a:rPr>
              <a:t>Provincie Gelderland | Duurzaam verpachten van gronden| 4/11/21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143C"/>
              </a:solidFill>
              <a:effectLst/>
              <a:uLnTx/>
              <a:uFillTx/>
              <a:latin typeface="Georg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2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DFAB661-F9EB-4BFD-9A06-291386E5ACA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204142" y="1636180"/>
            <a:ext cx="6735716" cy="401763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6ABDC4B-A196-469F-86C6-30333DE4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vergelijk 2019 - 2020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5722F4-45EA-44DE-BE50-0D5ACFA1AC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C607779-D8D7-3B4A-9FD2-C764F6A3213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7E11C9-B1F6-43D8-9F31-B8D66CC34E1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1B143C"/>
                </a:solidFill>
                <a:effectLst/>
                <a:uLnTx/>
                <a:uFillTx/>
                <a:latin typeface="Georgia" charset="0"/>
                <a:ea typeface="MS PGothic" charset="0"/>
              </a:rPr>
              <a:t>Provincie Gelderland | Duurzaam verpachten van gronden| 4/11/21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143C"/>
              </a:solidFill>
              <a:effectLst/>
              <a:uLnTx/>
              <a:uFillTx/>
              <a:latin typeface="Georg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7D3C78D-38AD-4001-88B6-B8AEF83253C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505876" y="1636180"/>
            <a:ext cx="6132248" cy="349860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9BB4551-2165-4F81-8B75-59C84AC0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toets gelijk of beter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B1FB7D-2437-450B-BCCE-8386290F9D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C607779-D8D7-3B4A-9FD2-C764F6A321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789325-B338-432A-B4D4-0DAE1B86229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1B143C"/>
                </a:solidFill>
                <a:effectLst/>
                <a:uLnTx/>
                <a:uFillTx/>
                <a:latin typeface="Georgia" charset="0"/>
                <a:ea typeface="MS PGothic" charset="0"/>
              </a:rPr>
              <a:t>Provincie Gelderland | Duurzaam verpachten van gronden| 4/11/21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143C"/>
              </a:solidFill>
              <a:effectLst/>
              <a:uLnTx/>
              <a:uFillTx/>
              <a:latin typeface="Georg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7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69627133-7E46-45D8-AC4C-162A281D20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3023" y="1332380"/>
            <a:ext cx="8008937" cy="2492036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1F7AC5F-4A73-4AF3-B88F-871C1A39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resultaat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8ACBFA9-4322-4C50-AA8E-ABED9B64FE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3023" y="4367741"/>
            <a:ext cx="8008937" cy="524933"/>
          </a:xfrm>
        </p:spPr>
        <p:txBody>
          <a:bodyPr/>
          <a:lstStyle/>
          <a:p>
            <a:r>
              <a:rPr lang="nl-NL" sz="1600" b="1" dirty="0"/>
              <a:t>Voorlopige resultaten 2021: 121 objecten beoordeeld, waarvan 17 voldoen niet bij coulance van -1 op 9 parameters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CAB566-4252-4684-AF18-36982FFE98F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Provincie Gelderland | Duurzame gronduitgifte | 14/10/21</a:t>
            </a:r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588C43-9415-402E-A24C-F0775B2823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C607779-D8D7-3B4A-9FD2-C764F6A321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82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AF37B9F-0127-4B2F-A350-DDB1392D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Monitoring 2021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C477B5-7136-44C4-85C2-FC9EDFDE3B8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C607779-D8D7-3B4A-9FD2-C764F6A321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792245-507D-4722-A35C-E9E2A0CDC38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Provincie Gelderland | Duurzame gronduitgifte | 14/10/21</a:t>
            </a:r>
            <a:endParaRPr lang="en-US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160E3E6-D55C-4835-9BE5-4F856F603D39}"/>
              </a:ext>
            </a:extLst>
          </p:cNvPr>
          <p:cNvSpPr/>
          <p:nvPr/>
        </p:nvSpPr>
        <p:spPr>
          <a:xfrm>
            <a:off x="573088" y="2785145"/>
            <a:ext cx="1389936" cy="24999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F489895-7A53-414E-9F16-0939CBC21522}"/>
              </a:ext>
            </a:extLst>
          </p:cNvPr>
          <p:cNvSpPr/>
          <p:nvPr/>
        </p:nvSpPr>
        <p:spPr>
          <a:xfrm>
            <a:off x="2185173" y="2785144"/>
            <a:ext cx="1389936" cy="12499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4BAF9EB-AADF-4589-AAA9-55C1C319D2D3}"/>
              </a:ext>
            </a:extLst>
          </p:cNvPr>
          <p:cNvSpPr/>
          <p:nvPr/>
        </p:nvSpPr>
        <p:spPr>
          <a:xfrm>
            <a:off x="3797258" y="3328944"/>
            <a:ext cx="1389936" cy="7061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05EB4BB-D123-48AC-8201-3023C5008637}"/>
              </a:ext>
            </a:extLst>
          </p:cNvPr>
          <p:cNvSpPr/>
          <p:nvPr/>
        </p:nvSpPr>
        <p:spPr>
          <a:xfrm>
            <a:off x="3797258" y="4035106"/>
            <a:ext cx="1389936" cy="8363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CE31466-E99C-448A-A2AE-BE3C9C47654D}"/>
              </a:ext>
            </a:extLst>
          </p:cNvPr>
          <p:cNvSpPr/>
          <p:nvPr/>
        </p:nvSpPr>
        <p:spPr>
          <a:xfrm>
            <a:off x="3797258" y="5275141"/>
            <a:ext cx="1389936" cy="2348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C583D63-F2BF-4F51-998F-91F66A639BE9}"/>
              </a:ext>
            </a:extLst>
          </p:cNvPr>
          <p:cNvSpPr/>
          <p:nvPr/>
        </p:nvSpPr>
        <p:spPr>
          <a:xfrm>
            <a:off x="5409343" y="3328943"/>
            <a:ext cx="1389936" cy="21810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92C17C5-FAFC-477B-9734-CF8177363A16}"/>
              </a:ext>
            </a:extLst>
          </p:cNvPr>
          <p:cNvSpPr/>
          <p:nvPr/>
        </p:nvSpPr>
        <p:spPr>
          <a:xfrm>
            <a:off x="3797258" y="2785144"/>
            <a:ext cx="1389936" cy="5437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130A354-F6DD-4EC2-BD7C-31A21C6D78C5}"/>
              </a:ext>
            </a:extLst>
          </p:cNvPr>
          <p:cNvSpPr txBox="1"/>
          <p:nvPr/>
        </p:nvSpPr>
        <p:spPr>
          <a:xfrm>
            <a:off x="864152" y="232347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2019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6C8BEB9-9629-4B44-A14B-0B3A73204A3E}"/>
              </a:ext>
            </a:extLst>
          </p:cNvPr>
          <p:cNvSpPr txBox="1"/>
          <p:nvPr/>
        </p:nvSpPr>
        <p:spPr>
          <a:xfrm>
            <a:off x="2476237" y="232348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2020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DCFB5C4-95F6-49F7-840C-F26D91E8B84A}"/>
              </a:ext>
            </a:extLst>
          </p:cNvPr>
          <p:cNvSpPr txBox="1"/>
          <p:nvPr/>
        </p:nvSpPr>
        <p:spPr>
          <a:xfrm>
            <a:off x="3949355" y="2313557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2021 Q1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15E2263-6117-4A95-9659-69A83779DA3A}"/>
              </a:ext>
            </a:extLst>
          </p:cNvPr>
          <p:cNvSpPr txBox="1"/>
          <p:nvPr/>
        </p:nvSpPr>
        <p:spPr>
          <a:xfrm>
            <a:off x="5485391" y="2321676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2021 Q4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C0669B66-D945-4D88-A8D1-2228E323C7D4}"/>
              </a:ext>
            </a:extLst>
          </p:cNvPr>
          <p:cNvSpPr/>
          <p:nvPr/>
        </p:nvSpPr>
        <p:spPr>
          <a:xfrm>
            <a:off x="3797258" y="4871499"/>
            <a:ext cx="1389936" cy="4036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84D7F225-15A4-4BCD-B50B-E36E654453FE}"/>
              </a:ext>
            </a:extLst>
          </p:cNvPr>
          <p:cNvSpPr/>
          <p:nvPr/>
        </p:nvSpPr>
        <p:spPr>
          <a:xfrm>
            <a:off x="5409342" y="4881422"/>
            <a:ext cx="1389936" cy="40364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83491C9-A795-40D9-9FD3-54C933A3EF48}"/>
              </a:ext>
            </a:extLst>
          </p:cNvPr>
          <p:cNvSpPr txBox="1"/>
          <p:nvPr/>
        </p:nvSpPr>
        <p:spPr>
          <a:xfrm>
            <a:off x="6852097" y="2340098"/>
            <a:ext cx="153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Toets 2021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107541C7-FC5A-483E-B3C9-90D98D85E060}"/>
              </a:ext>
            </a:extLst>
          </p:cNvPr>
          <p:cNvSpPr/>
          <p:nvPr/>
        </p:nvSpPr>
        <p:spPr>
          <a:xfrm>
            <a:off x="2185173" y="3328943"/>
            <a:ext cx="6226190" cy="69623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66E8298-F2B1-444C-A3B7-BF681A357031}"/>
              </a:ext>
            </a:extLst>
          </p:cNvPr>
          <p:cNvSpPr/>
          <p:nvPr/>
        </p:nvSpPr>
        <p:spPr>
          <a:xfrm>
            <a:off x="3797258" y="4035104"/>
            <a:ext cx="4614105" cy="829314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4E28951-7796-4E04-B061-1BE6D2C59E95}"/>
              </a:ext>
            </a:extLst>
          </p:cNvPr>
          <p:cNvSpPr/>
          <p:nvPr/>
        </p:nvSpPr>
        <p:spPr>
          <a:xfrm>
            <a:off x="3797258" y="5302068"/>
            <a:ext cx="4614105" cy="205643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28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FDAA8A0-3EFE-4FCD-9B30-8CD993374D7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dirty="0"/>
              <a:t>Bodembewustzijn pachters gestegen? </a:t>
            </a:r>
          </a:p>
          <a:p>
            <a:endParaRPr lang="nl-NL" dirty="0"/>
          </a:p>
          <a:p>
            <a:r>
              <a:rPr lang="nl-NL" dirty="0"/>
              <a:t>Goede voorbeeld overheid – niet meer vrijblijvend </a:t>
            </a:r>
          </a:p>
          <a:p>
            <a:endParaRPr lang="nl-NL" dirty="0"/>
          </a:p>
          <a:p>
            <a:r>
              <a:rPr lang="nl-NL" dirty="0"/>
              <a:t>Duurzaam beheer landbouwbodem – OBI BLN</a:t>
            </a:r>
          </a:p>
          <a:p>
            <a:endParaRPr lang="nl-NL" dirty="0"/>
          </a:p>
          <a:p>
            <a:r>
              <a:rPr lang="nl-NL" dirty="0"/>
              <a:t>Klimaatdoelen 0,5 </a:t>
            </a:r>
            <a:r>
              <a:rPr lang="nl-NL" dirty="0" err="1"/>
              <a:t>Mton</a:t>
            </a:r>
            <a:r>
              <a:rPr lang="nl-NL" dirty="0"/>
              <a:t> CO2-eq/</a:t>
            </a:r>
            <a:r>
              <a:rPr lang="nl-NL" dirty="0" err="1"/>
              <a:t>jr</a:t>
            </a:r>
            <a:r>
              <a:rPr lang="nl-NL" dirty="0"/>
              <a:t> – </a:t>
            </a:r>
            <a:r>
              <a:rPr lang="nl-NL" dirty="0" err="1"/>
              <a:t>KPI’s</a:t>
            </a:r>
            <a:endParaRPr lang="nl-NL" dirty="0"/>
          </a:p>
          <a:p>
            <a:endParaRPr lang="nl-NL" dirty="0"/>
          </a:p>
          <a:p>
            <a:r>
              <a:rPr lang="nl-NL" dirty="0"/>
              <a:t>Nauwkeurigheid en gerichtheid Agro metingen</a:t>
            </a:r>
          </a:p>
          <a:p>
            <a:endParaRPr lang="nl-NL" dirty="0"/>
          </a:p>
          <a:p>
            <a:r>
              <a:rPr lang="nl-NL" dirty="0"/>
              <a:t>Open data, databeheer en grondzaken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FB372D-127C-4956-B9BF-F3EB7B200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 – wat weten we niet?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C95AC4-743D-4051-9BBA-06EE6A34D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C607779-D8D7-3B4A-9FD2-C764F6A3213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4460DF-DC61-4634-9048-1D343063B7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1B143C"/>
                </a:solidFill>
                <a:effectLst/>
                <a:uLnTx/>
                <a:uFillTx/>
                <a:latin typeface="Georgia" charset="0"/>
                <a:ea typeface="MS PGothic" charset="0"/>
              </a:rPr>
              <a:t>Provincie Gelderland | Duurzaam verpachten van gronden| 4/11/21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143C"/>
              </a:solidFill>
              <a:effectLst/>
              <a:uLnTx/>
              <a:uFillTx/>
              <a:latin typeface="Georg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Duurzaam verpachten van gronden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Vragen en ideeën voor verbetering?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2000" dirty="0"/>
              <a:t> Leon Claassen/Ruud van Uffelen</a:t>
            </a:r>
          </a:p>
          <a:p>
            <a:r>
              <a:rPr lang="nl-NL" sz="2000" dirty="0">
                <a:hlinkClick r:id="rId2"/>
              </a:rPr>
              <a:t>L.Claassen@gelderland.nl /R.van.Uffelen@Gelderland.nl</a:t>
            </a:r>
            <a:endParaRPr lang="nl-NL" sz="2000" dirty="0"/>
          </a:p>
          <a:p>
            <a:r>
              <a:rPr lang="nl-NL" sz="2000" dirty="0"/>
              <a:t>06 52 80 19 69/06 50 21 34 92</a:t>
            </a:r>
          </a:p>
        </p:txBody>
      </p:sp>
    </p:spTree>
    <p:extLst>
      <p:ext uri="{BB962C8B-B14F-4D97-AF65-F5344CB8AC3E}">
        <p14:creationId xmlns:p14="http://schemas.microsoft.com/office/powerpoint/2010/main" val="354056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Meerjaren</a:t>
            </a:r>
            <a:r>
              <a:rPr lang="nl-NL" dirty="0"/>
              <a:t> Programma Bodem 2015-2020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>
          <a:xfrm>
            <a:off x="573088" y="6356350"/>
            <a:ext cx="4316412" cy="365125"/>
          </a:xfrm>
        </p:spPr>
        <p:txBody>
          <a:bodyPr/>
          <a:lstStyle/>
          <a:p>
            <a:pPr>
              <a:defRPr/>
            </a:pPr>
            <a:r>
              <a:rPr lang="nl-NL" dirty="0"/>
              <a:t>Provincie Gelderland | Duurzaam verpachten van gronden| 4/11/21</a:t>
            </a:r>
            <a:endParaRPr lang="en-US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E9378133-1F17-400D-8F54-04D368E0AAF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892009" y="1930400"/>
            <a:ext cx="5371095" cy="4195763"/>
          </a:xfrm>
        </p:spPr>
      </p:pic>
    </p:spTree>
    <p:extLst>
      <p:ext uri="{BB962C8B-B14F-4D97-AF65-F5344CB8AC3E}">
        <p14:creationId xmlns:p14="http://schemas.microsoft.com/office/powerpoint/2010/main" val="285152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4A28F140-D66A-4DA7-B240-3506BC6FCE4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121783" y="1930400"/>
            <a:ext cx="6911547" cy="4195763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Meerjaren</a:t>
            </a:r>
            <a:r>
              <a:rPr lang="nl-NL" dirty="0"/>
              <a:t> Programma Bodem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>
          <a:xfrm>
            <a:off x="432595" y="6420383"/>
            <a:ext cx="4316412" cy="365125"/>
          </a:xfr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1B143C"/>
                </a:solidFill>
                <a:effectLst/>
                <a:uLnTx/>
                <a:uFillTx/>
                <a:latin typeface="Georgia" charset="0"/>
                <a:ea typeface="MS PGothic" charset="0"/>
              </a:rPr>
              <a:t>Provincie Gelderland | Duurzaam verpachten van gronden| 4/11/21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143C"/>
              </a:solidFill>
              <a:effectLst/>
              <a:uLnTx/>
              <a:uFillTx/>
              <a:latin typeface="Georg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1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dirty="0"/>
              <a:t>Monitoring op 600 ha, 400 kadastrale percelen</a:t>
            </a:r>
          </a:p>
          <a:p>
            <a:endParaRPr lang="nl-NL" dirty="0"/>
          </a:p>
          <a:p>
            <a:r>
              <a:rPr lang="nl-NL" dirty="0"/>
              <a:t>Extra 1400 dichtheidsmetingen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160 pachtcontracten met een </a:t>
            </a:r>
            <a:r>
              <a:rPr lang="nl-NL" dirty="0" err="1"/>
              <a:t>Eurofins</a:t>
            </a:r>
            <a:r>
              <a:rPr lang="nl-NL" dirty="0"/>
              <a:t>-Agro bijlage</a:t>
            </a:r>
          </a:p>
          <a:p>
            <a:endParaRPr lang="nl-NL" dirty="0"/>
          </a:p>
          <a:p>
            <a:r>
              <a:rPr lang="nl-NL" dirty="0"/>
              <a:t>Pachtvoorwaarden gericht op gezonde bodem</a:t>
            </a:r>
          </a:p>
          <a:p>
            <a:endParaRPr lang="nl-NL" dirty="0"/>
          </a:p>
          <a:p>
            <a:r>
              <a:rPr lang="nl-NL" dirty="0"/>
              <a:t>Bodem gelijk of beter, dan verlenging pacht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Eerste ronde monitoring 2019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>
          <a:xfrm>
            <a:off x="573088" y="6356350"/>
            <a:ext cx="4316412" cy="365125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1B143C"/>
                </a:solidFill>
                <a:effectLst/>
                <a:uLnTx/>
                <a:uFillTx/>
                <a:latin typeface="Georgia" charset="0"/>
                <a:ea typeface="MS PGothic" charset="0"/>
              </a:rPr>
              <a:t>Provincie Gelderland | Duurzaam verpachten van gronden| 4/11/21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143C"/>
              </a:solidFill>
              <a:effectLst/>
              <a:uLnTx/>
              <a:uFillTx/>
              <a:latin typeface="Georg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7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8A54785-B9C3-4A0E-8E32-BF15C0E8AA0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611688" y="1930400"/>
            <a:ext cx="5931737" cy="4195763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9DAFF1B-ACF3-42C3-8333-AB98CA4D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Pachtpercelen Gelderland 2019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223D24-A2B5-461E-959D-BC1D6809E7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C607779-D8D7-3B4A-9FD2-C764F6A3213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ED26B8-E8B8-4A5E-81BF-20AC5879ACD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1B143C"/>
                </a:solidFill>
                <a:effectLst/>
                <a:uLnTx/>
                <a:uFillTx/>
                <a:latin typeface="Georgia" charset="0"/>
                <a:ea typeface="MS PGothic" charset="0"/>
              </a:rPr>
              <a:t>Provincie Gelderland | Duurzaam verpachten van gronden| 4/11/21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143C"/>
              </a:solidFill>
              <a:effectLst/>
              <a:uLnTx/>
              <a:uFillTx/>
              <a:latin typeface="Georg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2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1AAEA23-59A7-4A2C-9300-7AB737BA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Getallen gesorteerd naar % lutum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C3E195-7CF6-42E2-B914-97CEF19D4D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C607779-D8D7-3B4A-9FD2-C764F6A321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1E2338-448A-48D1-A108-35FBD0D9FA4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1B143C"/>
                </a:solidFill>
                <a:effectLst/>
                <a:uLnTx/>
                <a:uFillTx/>
                <a:latin typeface="Georgia" charset="0"/>
                <a:ea typeface="MS PGothic" charset="0"/>
              </a:rPr>
              <a:t>Provincie Gelderland | Duurzaam verpachten van gronden| 4/11/21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143C"/>
              </a:solidFill>
              <a:effectLst/>
              <a:uLnTx/>
              <a:uFillTx/>
              <a:latin typeface="Georgia" charset="0"/>
              <a:ea typeface="MS PGothic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E53F0C3-0089-4F62-AFCE-2AB69542A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5536"/>
            <a:ext cx="9144000" cy="178736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3416B62-A716-428C-89E9-9825179D0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2904"/>
            <a:ext cx="9144000" cy="175344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1E0A254-F377-45DC-8BA1-CC303E039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5625"/>
            <a:ext cx="9144000" cy="177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dirty="0"/>
              <a:t>Pachters moeten het zelf doen</a:t>
            </a:r>
          </a:p>
          <a:p>
            <a:endParaRPr lang="nl-NL" dirty="0"/>
          </a:p>
          <a:p>
            <a:r>
              <a:rPr lang="nl-NL" dirty="0"/>
              <a:t>Uploaden van resultaten op platform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RESULTAAT: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50% van de pachters doen mee</a:t>
            </a:r>
          </a:p>
          <a:p>
            <a:endParaRPr lang="nl-NL" dirty="0"/>
          </a:p>
          <a:p>
            <a:r>
              <a:rPr lang="nl-NL" dirty="0"/>
              <a:t>Automatisch vergelijk is niet mogelijk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Tweede ronde monitoring 2020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>
          <a:xfrm>
            <a:off x="573088" y="6356350"/>
            <a:ext cx="4316412" cy="365125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1B143C"/>
                </a:solidFill>
                <a:effectLst/>
                <a:uLnTx/>
                <a:uFillTx/>
                <a:latin typeface="Georgia" charset="0"/>
                <a:ea typeface="MS PGothic" charset="0"/>
              </a:rPr>
              <a:t>Provincie Gelderland | Duurzaam verpachten van gronden| 4/11/21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143C"/>
              </a:solidFill>
              <a:effectLst/>
              <a:uLnTx/>
              <a:uFillTx/>
              <a:latin typeface="Georg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0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1">
            <a:extLst>
              <a:ext uri="{FF2B5EF4-FFF2-40B4-BE49-F238E27FC236}">
                <a16:creationId xmlns:a16="http://schemas.microsoft.com/office/drawing/2014/main" id="{97E552BE-F19D-45B0-B2DA-BE490995FB2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06348291"/>
              </p:ext>
            </p:extLst>
          </p:nvPr>
        </p:nvGraphicFramePr>
        <p:xfrm>
          <a:off x="729842" y="1636180"/>
          <a:ext cx="7499758" cy="4638786"/>
        </p:xfrm>
        <a:graphic>
          <a:graphicData uri="http://schemas.openxmlformats.org/drawingml/2006/table">
            <a:tbl>
              <a:tblPr firstRow="1" firstCol="1" bandRow="1"/>
              <a:tblGrid>
                <a:gridCol w="1801440">
                  <a:extLst>
                    <a:ext uri="{9D8B030D-6E8A-4147-A177-3AD203B41FA5}">
                      <a16:colId xmlns:a16="http://schemas.microsoft.com/office/drawing/2014/main" val="4233303590"/>
                    </a:ext>
                  </a:extLst>
                </a:gridCol>
                <a:gridCol w="798921">
                  <a:extLst>
                    <a:ext uri="{9D8B030D-6E8A-4147-A177-3AD203B41FA5}">
                      <a16:colId xmlns:a16="http://schemas.microsoft.com/office/drawing/2014/main" val="1665754098"/>
                    </a:ext>
                  </a:extLst>
                </a:gridCol>
                <a:gridCol w="417784">
                  <a:extLst>
                    <a:ext uri="{9D8B030D-6E8A-4147-A177-3AD203B41FA5}">
                      <a16:colId xmlns:a16="http://schemas.microsoft.com/office/drawing/2014/main" val="4252853524"/>
                    </a:ext>
                  </a:extLst>
                </a:gridCol>
                <a:gridCol w="634413">
                  <a:extLst>
                    <a:ext uri="{9D8B030D-6E8A-4147-A177-3AD203B41FA5}">
                      <a16:colId xmlns:a16="http://schemas.microsoft.com/office/drawing/2014/main" val="809562291"/>
                    </a:ext>
                  </a:extLst>
                </a:gridCol>
                <a:gridCol w="677576">
                  <a:extLst>
                    <a:ext uri="{9D8B030D-6E8A-4147-A177-3AD203B41FA5}">
                      <a16:colId xmlns:a16="http://schemas.microsoft.com/office/drawing/2014/main" val="478835825"/>
                    </a:ext>
                  </a:extLst>
                </a:gridCol>
                <a:gridCol w="745171">
                  <a:extLst>
                    <a:ext uri="{9D8B030D-6E8A-4147-A177-3AD203B41FA5}">
                      <a16:colId xmlns:a16="http://schemas.microsoft.com/office/drawing/2014/main" val="3664316106"/>
                    </a:ext>
                  </a:extLst>
                </a:gridCol>
                <a:gridCol w="771232">
                  <a:extLst>
                    <a:ext uri="{9D8B030D-6E8A-4147-A177-3AD203B41FA5}">
                      <a16:colId xmlns:a16="http://schemas.microsoft.com/office/drawing/2014/main" val="358662755"/>
                    </a:ext>
                  </a:extLst>
                </a:gridCol>
                <a:gridCol w="845341">
                  <a:extLst>
                    <a:ext uri="{9D8B030D-6E8A-4147-A177-3AD203B41FA5}">
                      <a16:colId xmlns:a16="http://schemas.microsoft.com/office/drawing/2014/main" val="2141887719"/>
                    </a:ext>
                  </a:extLst>
                </a:gridCol>
                <a:gridCol w="807880">
                  <a:extLst>
                    <a:ext uri="{9D8B030D-6E8A-4147-A177-3AD203B41FA5}">
                      <a16:colId xmlns:a16="http://schemas.microsoft.com/office/drawing/2014/main" val="1904063710"/>
                    </a:ext>
                  </a:extLst>
                </a:gridCol>
              </a:tblGrid>
              <a:tr h="147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Omschrijving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Eenheid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Zand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 4%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m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Zand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 4 %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Akker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 m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 12%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m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 12%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Akker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 m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 30%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m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 30%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Akker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 m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7844"/>
                  </a:ext>
                </a:extLst>
              </a:tr>
              <a:tr h="509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N-totaal bodemvoorraad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 N/ha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5900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02847"/>
                  </a:ext>
                </a:extLst>
              </a:tr>
              <a:tr h="248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P-bodemvoorraad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 P/ha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23876"/>
                  </a:ext>
                </a:extLst>
              </a:tr>
              <a:tr h="248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 bezetting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44224"/>
                  </a:ext>
                </a:extLst>
              </a:tr>
              <a:tr h="248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Zuurgraad pH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670356"/>
                  </a:ext>
                </a:extLst>
              </a:tr>
              <a:tr h="248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C/OS-ratio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968927"/>
                  </a:ext>
                </a:extLst>
              </a:tr>
              <a:tr h="509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Klei-humus (CEC)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mmol+/kg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&gt;232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&gt;245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639038"/>
                  </a:ext>
                </a:extLst>
              </a:tr>
              <a:tr h="248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Microbiële biomassa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 C/kg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661095"/>
                  </a:ext>
                </a:extLst>
              </a:tr>
              <a:tr h="248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Microbiële activiteit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 N/kg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625944"/>
                  </a:ext>
                </a:extLst>
              </a:tr>
              <a:tr h="656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Schimmel/bacterie ratio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6243"/>
                  </a:ext>
                </a:extLst>
              </a:tr>
            </a:tbl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 bodemkwaliteit 2019-2020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>
          <a:xfrm>
            <a:off x="573088" y="6356350"/>
            <a:ext cx="4316412" cy="365125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1B143C"/>
                </a:solidFill>
                <a:effectLst/>
                <a:uLnTx/>
                <a:uFillTx/>
                <a:latin typeface="Georgia" charset="0"/>
                <a:ea typeface="MS PGothic" charset="0"/>
              </a:rPr>
              <a:t>Provincie Gelderland | Duurzaam verpachten van gronden| 4/11/21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143C"/>
              </a:solidFill>
              <a:effectLst/>
              <a:uLnTx/>
              <a:uFillTx/>
              <a:latin typeface="Georg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5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E9A6FEB0-AA6D-4978-96F0-2DEA841EB0A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831070" y="2077392"/>
            <a:ext cx="5492972" cy="3901778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 laag, laag, goed, hoog, te hoog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>
          <a:xfrm>
            <a:off x="573088" y="6356350"/>
            <a:ext cx="4316412" cy="365125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1B143C"/>
                </a:solidFill>
                <a:effectLst/>
                <a:uLnTx/>
                <a:uFillTx/>
                <a:latin typeface="Georgia" charset="0"/>
                <a:ea typeface="MS PGothic" charset="0"/>
              </a:rPr>
              <a:t>Provincie Gelderland | Duurzaam verpachten van gronden| 4/11/21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143C"/>
              </a:solidFill>
              <a:effectLst/>
              <a:uLnTx/>
              <a:uFillTx/>
              <a:latin typeface="Georg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40501"/>
      </p:ext>
    </p:extLst>
  </p:cSld>
  <p:clrMapOvr>
    <a:masterClrMapping/>
  </p:clrMapOvr>
</p:sld>
</file>

<file path=ppt/theme/theme1.xml><?xml version="1.0" encoding="utf-8"?>
<a:theme xmlns:a="http://schemas.openxmlformats.org/drawingml/2006/main" name="GELD-009-4_PowerPointTemplate_v10">
  <a:themeElements>
    <a:clrScheme name="Provincie Gelderland">
      <a:dk1>
        <a:srgbClr val="1B143C"/>
      </a:dk1>
      <a:lt1>
        <a:srgbClr val="FFFFFF"/>
      </a:lt1>
      <a:dk2>
        <a:srgbClr val="1B143C"/>
      </a:dk2>
      <a:lt2>
        <a:srgbClr val="D9E020"/>
      </a:lt2>
      <a:accent1>
        <a:srgbClr val="005B7F"/>
      </a:accent1>
      <a:accent2>
        <a:srgbClr val="48A842"/>
      </a:accent2>
      <a:accent3>
        <a:srgbClr val="FFDD00"/>
      </a:accent3>
      <a:accent4>
        <a:srgbClr val="FF9900"/>
      </a:accent4>
      <a:accent5>
        <a:srgbClr val="FF6600"/>
      </a:accent5>
      <a:accent6>
        <a:srgbClr val="CC0000"/>
      </a:accent6>
      <a:hlink>
        <a:srgbClr val="0066CC"/>
      </a:hlink>
      <a:folHlink>
        <a:srgbClr val="663399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348</TotalTime>
  <Words>536</Words>
  <Application>Microsoft Macintosh PowerPoint</Application>
  <PresentationFormat>Diavoorstelling (4:3)</PresentationFormat>
  <Paragraphs>198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Lucida Grande</vt:lpstr>
      <vt:lpstr>Wingdings</vt:lpstr>
      <vt:lpstr>GELD-009-4_PowerPointTemplate_v10</vt:lpstr>
      <vt:lpstr>Duurzaam verpachten van gronden</vt:lpstr>
      <vt:lpstr>Meerjaren Programma Bodem 2015-2020</vt:lpstr>
      <vt:lpstr>Meerjaren Programma Bodem</vt:lpstr>
      <vt:lpstr>Eerste ronde monitoring 2019</vt:lpstr>
      <vt:lpstr>Pachtpercelen Gelderland 2019</vt:lpstr>
      <vt:lpstr>Getallen gesorteerd naar % lutum</vt:lpstr>
      <vt:lpstr>Tweede ronde monitoring 2020</vt:lpstr>
      <vt:lpstr>Toets bodemkwaliteit 2019-2020</vt:lpstr>
      <vt:lpstr>Te laag, laag, goed, hoog, te hoog</vt:lpstr>
      <vt:lpstr>De 9 parameters </vt:lpstr>
      <vt:lpstr>Het vergelijk 2019 - 2020</vt:lpstr>
      <vt:lpstr>De toets gelijk of beter</vt:lpstr>
      <vt:lpstr>Het resultaat</vt:lpstr>
      <vt:lpstr>Monitoring 2021</vt:lpstr>
      <vt:lpstr>Evaluatie – wat weten we niet?</vt:lpstr>
      <vt:lpstr>Duurzaam verpachten van gronden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Uffelen van, Ruud</dc:creator>
  <cp:lastModifiedBy>Ronald van Zelst</cp:lastModifiedBy>
  <cp:revision>12</cp:revision>
  <dcterms:created xsi:type="dcterms:W3CDTF">2021-10-10T10:19:01Z</dcterms:created>
  <dcterms:modified xsi:type="dcterms:W3CDTF">2021-11-10T07:24:05Z</dcterms:modified>
</cp:coreProperties>
</file>